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Lst>
  <p:notesMasterIdLst>
    <p:notesMasterId r:id="rId15"/>
  </p:notesMasterIdLst>
  <p:sldIdLst>
    <p:sldId id="259" r:id="rId5"/>
    <p:sldId id="260" r:id="rId6"/>
    <p:sldId id="261" r:id="rId7"/>
    <p:sldId id="262" r:id="rId8"/>
    <p:sldId id="263" r:id="rId9"/>
    <p:sldId id="264" r:id="rId10"/>
    <p:sldId id="266" r:id="rId11"/>
    <p:sldId id="265" r:id="rId12"/>
    <p:sldId id="268" r:id="rId13"/>
    <p:sldId id="267" r:id="rId14"/>
  </p:sldIdLst>
  <p:sldSz cx="9144000" cy="6858000" type="screen4x3"/>
  <p:notesSz cx="68199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ex Weir" initials="AW"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211973"/>
    <a:srgbClr val="1A2792"/>
    <a:srgbClr val="266E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482" autoAdjust="0"/>
  </p:normalViewPr>
  <p:slideViewPr>
    <p:cSldViewPr>
      <p:cViewPr varScale="1">
        <p:scale>
          <a:sx n="82" d="100"/>
          <a:sy n="82" d="100"/>
        </p:scale>
        <p:origin x="-15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290"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63032" y="0"/>
            <a:ext cx="2955290" cy="496570"/>
          </a:xfrm>
          <a:prstGeom prst="rect">
            <a:avLst/>
          </a:prstGeom>
        </p:spPr>
        <p:txBody>
          <a:bodyPr vert="horz" lIns="91440" tIns="45720" rIns="91440" bIns="45720" rtlCol="0"/>
          <a:lstStyle>
            <a:lvl1pPr algn="r">
              <a:defRPr sz="1200"/>
            </a:lvl1pPr>
          </a:lstStyle>
          <a:p>
            <a:fld id="{7665965F-46C9-4FA8-9786-426A2753F503}" type="datetimeFigureOut">
              <a:rPr lang="en-US" smtClean="0"/>
              <a:pPr/>
              <a:t>11/11/2013</a:t>
            </a:fld>
            <a:endParaRPr lang="en-US"/>
          </a:p>
        </p:txBody>
      </p:sp>
      <p:sp>
        <p:nvSpPr>
          <p:cNvPr id="4" name="Slide Image Placeholder 3"/>
          <p:cNvSpPr>
            <a:spLocks noGrp="1" noRot="1" noChangeAspect="1"/>
          </p:cNvSpPr>
          <p:nvPr>
            <p:ph type="sldImg" idx="2"/>
          </p:nvPr>
        </p:nvSpPr>
        <p:spPr>
          <a:xfrm>
            <a:off x="927100"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990" y="4717415"/>
            <a:ext cx="5455920" cy="44691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3106"/>
            <a:ext cx="2955290"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63032" y="9433106"/>
            <a:ext cx="2955290" cy="496570"/>
          </a:xfrm>
          <a:prstGeom prst="rect">
            <a:avLst/>
          </a:prstGeom>
        </p:spPr>
        <p:txBody>
          <a:bodyPr vert="horz" lIns="91440" tIns="45720" rIns="91440" bIns="45720" rtlCol="0" anchor="b"/>
          <a:lstStyle>
            <a:lvl1pPr algn="r">
              <a:defRPr sz="1200"/>
            </a:lvl1pPr>
          </a:lstStyle>
          <a:p>
            <a:fld id="{BF1A7007-A200-4625-857B-C1B607EDAC37}" type="slidenum">
              <a:rPr lang="en-US" smtClean="0"/>
              <a:pPr/>
              <a:t>‹#›</a:t>
            </a:fld>
            <a:endParaRPr lang="en-US"/>
          </a:p>
        </p:txBody>
      </p:sp>
    </p:spTree>
    <p:extLst>
      <p:ext uri="{BB962C8B-B14F-4D97-AF65-F5344CB8AC3E}">
        <p14:creationId xmlns:p14="http://schemas.microsoft.com/office/powerpoint/2010/main" val="3549402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ctrTitle"/>
          </p:nvPr>
        </p:nvSpPr>
        <p:spPr>
          <a:xfrm>
            <a:off x="558000" y="2808000"/>
            <a:ext cx="7633648" cy="2084543"/>
          </a:xfrm>
          <a:ln>
            <a:noFill/>
          </a:ln>
        </p:spPr>
        <p:txBody>
          <a:bodyPr lIns="0" tIns="0" rIns="0" bIns="0" anchor="t">
            <a:noAutofit/>
          </a:bodyPr>
          <a:lstStyle>
            <a:lvl1pPr algn="l">
              <a:defRPr sz="4500" baseline="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8000" y="5445224"/>
            <a:ext cx="7633648" cy="914400"/>
          </a:xfrm>
        </p:spPr>
        <p:txBody>
          <a:bodyPr lIns="0" tIns="0" rIns="0" bIns="0" anchor="b" anchorCtr="0">
            <a:normAutofit/>
          </a:bodyPr>
          <a:lstStyle>
            <a:lvl1pPr marL="0" indent="0" algn="l">
              <a:spcBef>
                <a:spcPts val="0"/>
              </a:spcBef>
              <a:buNone/>
              <a:defRPr sz="20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pic>
        <p:nvPicPr>
          <p:cNvPr id="4" name="Picture 3"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pic>
        <p:nvPicPr>
          <p:cNvPr id="7" name="Picture 6"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title"/>
          </p:nvPr>
        </p:nvSpPr>
        <p:spPr>
          <a:xfrm>
            <a:off x="558000" y="2808000"/>
            <a:ext cx="8028000" cy="2349192"/>
          </a:xfrm>
        </p:spPr>
        <p:txBody>
          <a:bodyPr anchor="t">
            <a:normAutofit/>
          </a:bodyPr>
          <a:lstStyle>
            <a:lvl1pPr>
              <a:defRPr sz="4000">
                <a:solidFill>
                  <a:schemeClr val="bg1"/>
                </a:solidFill>
              </a:defRPr>
            </a:lvl1pPr>
          </a:lstStyle>
          <a:p>
            <a:r>
              <a:rPr lang="en-GB" dirty="0" smtClean="0"/>
              <a:t>Click to edit Master title style</a:t>
            </a:r>
            <a:endParaRPr lang="en-US" dirty="0"/>
          </a:p>
        </p:txBody>
      </p:sp>
      <p:pic>
        <p:nvPicPr>
          <p:cNvPr id="6" name="Picture 5"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2573776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3688" y="239340"/>
            <a:ext cx="7272808" cy="741307"/>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1340768"/>
            <a:ext cx="8028000" cy="4811687"/>
          </a:xfrm>
        </p:spPr>
        <p:txBody>
          <a:bodyPr lIns="0" tIns="0" rIns="0" bIns="0"/>
          <a:lstStyle>
            <a:lvl1pPr marL="285750" indent="-285750">
              <a:spcBef>
                <a:spcPts val="1200"/>
              </a:spcBef>
              <a:buFont typeface="Arial" pitchFamily="34" charset="0"/>
              <a:buChar char="•"/>
              <a:defRPr sz="1800" b="0">
                <a:solidFill>
                  <a:schemeClr val="tx1"/>
                </a:solidFill>
              </a:defRPr>
            </a:lvl1pPr>
            <a:lvl2pPr marL="628650" indent="-266700">
              <a:buFont typeface="Arial" pitchFamily="34" charset="0"/>
              <a:buChar char="•"/>
              <a:defRPr>
                <a:solidFill>
                  <a:schemeClr val="tx1"/>
                </a:solidFill>
              </a:defRPr>
            </a:lvl2pPr>
            <a:lvl3pPr marL="895350" indent="-285750">
              <a:buFont typeface="Arial" pitchFamily="34" charset="0"/>
              <a:buChar char="•"/>
              <a:defRPr sz="1600" baseline="0">
                <a:solidFill>
                  <a:schemeClr val="tx1"/>
                </a:solidFill>
              </a:defRPr>
            </a:lvl3pPr>
            <a:lvl4pPr marL="1165225" indent="-269875" defTabSz="1162050">
              <a:defRPr sz="1400">
                <a:solidFill>
                  <a:schemeClr val="tx1"/>
                </a:solidFill>
              </a:defRPr>
            </a:lvl4pPr>
            <a:lvl5pPr marL="1441450" indent="-279400" defTabSz="1524000">
              <a:defRPr sz="1200">
                <a:solidFill>
                  <a:schemeClr val="tx1"/>
                </a:solidFill>
              </a:defRPr>
            </a:lvl5pPr>
          </a:lstStyle>
          <a:p>
            <a:pPr lvl="0"/>
            <a:r>
              <a:rPr lang="en-US" dirty="0" smtClean="0"/>
              <a:t>Click to edit Master text styles</a:t>
            </a:r>
          </a:p>
          <a:p>
            <a:pPr lvl="1"/>
            <a:r>
              <a:rPr lang="en-US" dirty="0" smtClean="0"/>
              <a:t>Level 2</a:t>
            </a:r>
          </a:p>
          <a:p>
            <a:pPr lvl="2"/>
            <a:r>
              <a:rPr lang="en-US" dirty="0" smtClean="0"/>
              <a:t>Level 3</a:t>
            </a:r>
          </a:p>
          <a:p>
            <a:pPr lvl="3"/>
            <a:r>
              <a:rPr lang="en-US" dirty="0" smtClean="0"/>
              <a:t>Level 4</a:t>
            </a:r>
          </a:p>
          <a:p>
            <a:pPr lvl="4"/>
            <a:r>
              <a:rPr lang="en-US" dirty="0" smtClean="0"/>
              <a:t>Level 5</a:t>
            </a:r>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Backstop PPA – Contract terms</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000" y="1340768"/>
            <a:ext cx="8028000" cy="4824536"/>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Backstop PPA – Contract terms</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
        <p:nvSpPr>
          <p:cNvPr id="9" name="Title 1"/>
          <p:cNvSpPr txBox="1">
            <a:spLocks/>
          </p:cNvSpPr>
          <p:nvPr userDrawn="1"/>
        </p:nvSpPr>
        <p:spPr>
          <a:xfrm>
            <a:off x="1763688" y="239340"/>
            <a:ext cx="7272808" cy="741307"/>
          </a:xfrm>
          <a:prstGeom prst="rect">
            <a:avLst/>
          </a:prstGeom>
        </p:spPr>
        <p:txBody>
          <a:bodyPr vert="horz" lIns="0" tIns="0" rIns="0" bIns="0" rtlCol="0" anchor="t" anchorCtr="0">
            <a:normAutofit/>
          </a:bodyPr>
          <a:lstStyle>
            <a:lvl1pPr algn="l" defTabSz="914400" rtl="0" eaLnBrk="1" latinLnBrk="0" hangingPunct="1">
              <a:spcBef>
                <a:spcPct val="0"/>
              </a:spcBef>
              <a:buNone/>
              <a:defRPr sz="4000" kern="1200" spc="-150" baseline="0">
                <a:solidFill>
                  <a:srgbClr val="00AEEF"/>
                </a:solidFill>
                <a:latin typeface="Arial" pitchFamily="34" charset="0"/>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1 line) and 2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58000" y="1340768"/>
            <a:ext cx="3924000" cy="4815232"/>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1340768"/>
            <a:ext cx="3924000" cy="4815232"/>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Backstop PPA – Contract terms</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
        <p:nvSpPr>
          <p:cNvPr id="10" name="Title 1"/>
          <p:cNvSpPr txBox="1">
            <a:spLocks/>
          </p:cNvSpPr>
          <p:nvPr userDrawn="1"/>
        </p:nvSpPr>
        <p:spPr>
          <a:xfrm>
            <a:off x="1763688" y="239340"/>
            <a:ext cx="7272808" cy="741307"/>
          </a:xfrm>
          <a:prstGeom prst="rect">
            <a:avLst/>
          </a:prstGeom>
        </p:spPr>
        <p:txBody>
          <a:bodyPr vert="horz" lIns="0" tIns="0" rIns="0" bIns="0" rtlCol="0" anchor="t" anchorCtr="0">
            <a:normAutofit/>
          </a:bodyPr>
          <a:lstStyle>
            <a:lvl1pPr algn="l" defTabSz="914400" rtl="0" eaLnBrk="1" latinLnBrk="0" hangingPunct="1">
              <a:spcBef>
                <a:spcPct val="0"/>
              </a:spcBef>
              <a:buNone/>
              <a:defRPr sz="4000" kern="1200" spc="-150" baseline="0">
                <a:solidFill>
                  <a:srgbClr val="00AEEF"/>
                </a:solidFill>
                <a:latin typeface="Arial" pitchFamily="34" charset="0"/>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2 lines) and 2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58000" y="1340768"/>
            <a:ext cx="3924000" cy="4851232"/>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1340768"/>
            <a:ext cx="3924000" cy="4851232"/>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Backstop PPA – Contract terms</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
        <p:nvSpPr>
          <p:cNvPr id="10" name="Title 1"/>
          <p:cNvSpPr txBox="1">
            <a:spLocks/>
          </p:cNvSpPr>
          <p:nvPr userDrawn="1"/>
        </p:nvSpPr>
        <p:spPr>
          <a:xfrm>
            <a:off x="1763688" y="239340"/>
            <a:ext cx="7272808" cy="741307"/>
          </a:xfrm>
          <a:prstGeom prst="rect">
            <a:avLst/>
          </a:prstGeom>
        </p:spPr>
        <p:txBody>
          <a:bodyPr vert="horz" lIns="0" tIns="0" rIns="0" bIns="0" rtlCol="0" anchor="t" anchorCtr="0">
            <a:normAutofit/>
          </a:bodyPr>
          <a:lstStyle>
            <a:lvl1pPr algn="l" defTabSz="914400" rtl="0" eaLnBrk="1" latinLnBrk="0" hangingPunct="1">
              <a:spcBef>
                <a:spcPct val="0"/>
              </a:spcBef>
              <a:buNone/>
              <a:defRPr sz="4000" kern="1200" spc="-150" baseline="0">
                <a:solidFill>
                  <a:srgbClr val="00AEEF"/>
                </a:solidFill>
                <a:latin typeface="Arial" pitchFamily="34" charset="0"/>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000" y="1367999"/>
            <a:ext cx="8028000" cy="4788000"/>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Backstop PPA – Contract terms</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
        <p:nvSpPr>
          <p:cNvPr id="6" name="Title 1"/>
          <p:cNvSpPr>
            <a:spLocks noGrp="1"/>
          </p:cNvSpPr>
          <p:nvPr>
            <p:ph type="title"/>
          </p:nvPr>
        </p:nvSpPr>
        <p:spPr>
          <a:xfrm>
            <a:off x="1763688" y="239340"/>
            <a:ext cx="7272808" cy="741307"/>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3077896" cy="670396"/>
          </a:xfrm>
        </p:spPr>
        <p:txBody>
          <a:bodyPr anchor="t" anchorCtr="0">
            <a:normAutofit/>
          </a:bodyPr>
          <a:lstStyle>
            <a:lvl1pPr algn="l">
              <a:defRPr sz="1800" b="0" i="0" spc="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779912" y="1368001"/>
            <a:ext cx="4799138" cy="4788000"/>
          </a:xfrm>
        </p:spPr>
        <p:txBody>
          <a:bodyPr/>
          <a:lstStyle>
            <a:lvl1pPr>
              <a:defRPr sz="1800" baseline="0">
                <a:solidFill>
                  <a:srgbClr val="00AEEF"/>
                </a:solidFill>
              </a:defRPr>
            </a:lvl1pPr>
            <a:lvl2pPr>
              <a:defRPr sz="1800" baseline="0"/>
            </a:lvl2pPr>
            <a:lvl3pPr>
              <a:defRPr sz="1800" baseline="0"/>
            </a:lvl3pPr>
            <a:lvl4pPr>
              <a:defRPr sz="1600" baseline="0"/>
            </a:lvl4pPr>
            <a:lvl5pPr>
              <a:defRPr sz="1600" baseline="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58000" y="2132856"/>
            <a:ext cx="3077896" cy="4032448"/>
          </a:xfrm>
        </p:spPr>
        <p:txBody>
          <a:bodyPr/>
          <a:lstStyle>
            <a:lvl1pPr marL="0" indent="0">
              <a:buNone/>
              <a:defRPr sz="1600"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6"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Backstop PPA – Contract terms</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
        <p:nvSpPr>
          <p:cNvPr id="10" name="Title 1"/>
          <p:cNvSpPr txBox="1">
            <a:spLocks/>
          </p:cNvSpPr>
          <p:nvPr userDrawn="1"/>
        </p:nvSpPr>
        <p:spPr>
          <a:xfrm>
            <a:off x="1763688" y="239340"/>
            <a:ext cx="7272808" cy="741307"/>
          </a:xfrm>
          <a:prstGeom prst="rect">
            <a:avLst/>
          </a:prstGeom>
        </p:spPr>
        <p:txBody>
          <a:bodyPr vert="horz" lIns="0" tIns="0" rIns="0" bIns="0" rtlCol="0" anchor="t" anchorCtr="0">
            <a:normAutofit/>
          </a:bodyPr>
          <a:lstStyle>
            <a:lvl1pPr algn="l" defTabSz="914400" rtl="0" eaLnBrk="1" latinLnBrk="0" hangingPunct="1">
              <a:spcBef>
                <a:spcPct val="0"/>
              </a:spcBef>
              <a:buNone/>
              <a:defRPr sz="4000" kern="1200" spc="-150" baseline="0">
                <a:solidFill>
                  <a:srgbClr val="00AEEF"/>
                </a:solidFill>
                <a:latin typeface="Arial" pitchFamily="34" charset="0"/>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 Facts and Figures">
    <p:spTree>
      <p:nvGrpSpPr>
        <p:cNvPr id="1" name=""/>
        <p:cNvGrpSpPr/>
        <p:nvPr/>
      </p:nvGrpSpPr>
      <p:grpSpPr>
        <a:xfrm>
          <a:off x="0" y="0"/>
          <a:ext cx="0" cy="0"/>
          <a:chOff x="0" y="0"/>
          <a:chExt cx="0" cy="0"/>
        </a:xfrm>
      </p:grpSpPr>
      <p:sp>
        <p:nvSpPr>
          <p:cNvPr id="11" name="Rectangle 10"/>
          <p:cNvSpPr/>
          <p:nvPr userDrawn="1"/>
        </p:nvSpPr>
        <p:spPr>
          <a:xfrm>
            <a:off x="-12700" y="1213400"/>
            <a:ext cx="9180000" cy="5670000"/>
          </a:xfrm>
          <a:prstGeom prst="rect">
            <a:avLst/>
          </a:prstGeom>
          <a:solidFill>
            <a:srgbClr val="00AE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558000" y="1988840"/>
            <a:ext cx="8028000" cy="4188760"/>
          </a:xfrm>
        </p:spPr>
        <p:txBody>
          <a:bodyPr lIns="0" tIns="0" rIns="0" bIns="0" anchor="t" anchorCtr="0">
            <a:normAutofit/>
          </a:bodyPr>
          <a:lstStyle>
            <a:lvl1pPr marL="0" indent="0">
              <a:buNone/>
              <a:defRPr sz="4000" b="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2"/>
          </p:nvPr>
        </p:nvSpPr>
        <p:spPr>
          <a:xfrm>
            <a:off x="0" y="6309320"/>
            <a:ext cx="9144000" cy="548680"/>
          </a:xfrm>
          <a:prstGeom prst="rect">
            <a:avLst/>
          </a:prstGeom>
          <a:no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9"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Backstop PPA – Contract terms</a:t>
            </a:r>
            <a:endParaRPr lang="en-US" dirty="0"/>
          </a:p>
        </p:txBody>
      </p:sp>
      <p:pic>
        <p:nvPicPr>
          <p:cNvPr id="10" name="Picture 9"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3"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Backstop PPA – Contract terms</a:t>
            </a:r>
            <a:endParaRPr lang="en-US" dirty="0"/>
          </a:p>
        </p:txBody>
      </p:sp>
      <p:sp>
        <p:nvSpPr>
          <p:cNvPr id="8" name="Picture Placeholder 7"/>
          <p:cNvSpPr>
            <a:spLocks noGrp="1"/>
          </p:cNvSpPr>
          <p:nvPr>
            <p:ph type="pic" sz="quarter" idx="13"/>
          </p:nvPr>
        </p:nvSpPr>
        <p:spPr>
          <a:xfrm>
            <a:off x="0" y="0"/>
            <a:ext cx="9144000" cy="6308725"/>
          </a:xfrm>
        </p:spPr>
        <p:txBody>
          <a:bodyPr/>
          <a:lstStyle/>
          <a:p>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8000" y="274638"/>
            <a:ext cx="8028000"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58000" y="1600200"/>
            <a:ext cx="8028000" cy="452596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0" y="6309320"/>
            <a:ext cx="9144000" cy="548680"/>
          </a:xfrm>
          <a:prstGeom prst="rect">
            <a:avLst/>
          </a:prstGeom>
          <a:solidFill>
            <a:srgbClr val="00AEEF"/>
          </a:solidFill>
        </p:spPr>
        <p:txBody>
          <a:bodyPr lIns="0" tIns="0" bIns="0" anchor="ctr"/>
          <a:lstStyle>
            <a:lvl1pPr marL="540000" algn="l">
              <a:defRPr sz="1200">
                <a:solidFill>
                  <a:schemeClr val="bg1"/>
                </a:solidFill>
              </a:defRPr>
            </a:lvl1pPr>
          </a:lstStyle>
          <a:p>
            <a:fld id="{E051598E-9D06-4046-8EF2-7702044C4E81}" type="slidenum">
              <a:rPr lang="en-US" smtClean="0"/>
              <a:pPr/>
              <a:t>‹#›</a:t>
            </a:fld>
            <a:r>
              <a:rPr lang="en-US" dirty="0" smtClean="0"/>
              <a:t> </a:t>
            </a:r>
            <a:endParaRPr lang="en-US" dirty="0"/>
          </a:p>
        </p:txBody>
      </p:sp>
      <p:sp>
        <p:nvSpPr>
          <p:cNvPr id="6"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Backstop PPA – Contract terms</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54" r:id="rId3"/>
    <p:sldLayoutId id="2147483755" r:id="rId4"/>
    <p:sldLayoutId id="2147483748" r:id="rId5"/>
    <p:sldLayoutId id="2147483756" r:id="rId6"/>
    <p:sldLayoutId id="2147483752" r:id="rId7"/>
    <p:sldLayoutId id="2147483747" r:id="rId8"/>
    <p:sldLayoutId id="2147483751" r:id="rId9"/>
    <p:sldLayoutId id="2147483757" r:id="rId10"/>
  </p:sldLayoutIdLst>
  <p:hf hdr="0" dt="0"/>
  <p:txStyles>
    <p:titleStyle>
      <a:lvl1pPr algn="l" defTabSz="914400" rtl="0" eaLnBrk="1" latinLnBrk="0" hangingPunct="1">
        <a:spcBef>
          <a:spcPct val="0"/>
        </a:spcBef>
        <a:buNone/>
        <a:defRPr sz="3600" kern="1200" spc="-150" baseline="0">
          <a:solidFill>
            <a:srgbClr val="00AEEF"/>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00AEEF"/>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Backstop PPA – contract terms</a:t>
            </a:r>
            <a:endParaRPr lang="en-US" dirty="0"/>
          </a:p>
        </p:txBody>
      </p:sp>
      <p:sp>
        <p:nvSpPr>
          <p:cNvPr id="3" name="Subtitle 2"/>
          <p:cNvSpPr>
            <a:spLocks noGrp="1"/>
          </p:cNvSpPr>
          <p:nvPr>
            <p:ph type="subTitle" idx="1"/>
          </p:nvPr>
        </p:nvSpPr>
        <p:spPr/>
        <p:txBody>
          <a:bodyPr/>
          <a:lstStyle/>
          <a:p>
            <a:r>
              <a:rPr lang="en-GB" dirty="0" smtClean="0"/>
              <a:t>A presentation to the OLR Advisory Group 06.11.13</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Change in Law</a:t>
            </a:r>
            <a:endParaRPr lang="en-GB" dirty="0"/>
          </a:p>
        </p:txBody>
      </p:sp>
      <p:sp>
        <p:nvSpPr>
          <p:cNvPr id="3" name="Content Placeholder 2"/>
          <p:cNvSpPr>
            <a:spLocks noGrp="1"/>
          </p:cNvSpPr>
          <p:nvPr>
            <p:ph idx="1"/>
          </p:nvPr>
        </p:nvSpPr>
        <p:spPr/>
        <p:txBody>
          <a:bodyPr/>
          <a:lstStyle/>
          <a:p>
            <a:r>
              <a:rPr lang="en-GB" dirty="0"/>
              <a:t>Any changes to the contract would be made by the Government and there is therefore no need for the parties to renegotiate terms following a change in law.  To ensure bankability of the OLR, the regulations would state that the Government has an obligation, to the extent possible, to return the generator to the same position as prior to the change in law.</a:t>
            </a:r>
          </a:p>
          <a:p>
            <a:r>
              <a:rPr lang="en-GB" dirty="0" smtClean="0"/>
              <a:t>There is the possibility that a specific change could be made to the strike price to compensate for increased imbalance costs.  However, due to the short-term nature of the contract this is likely to be known in advance and therefore a change in the </a:t>
            </a:r>
            <a:r>
              <a:rPr lang="en-GB" dirty="0" err="1" smtClean="0"/>
              <a:t>bPPA</a:t>
            </a:r>
            <a:r>
              <a:rPr lang="en-GB" dirty="0" smtClean="0"/>
              <a:t> may not be necessary.</a:t>
            </a:r>
          </a:p>
          <a:p>
            <a:r>
              <a:rPr lang="en-GB" b="1" dirty="0" smtClean="0"/>
              <a:t>Question – Do </a:t>
            </a:r>
            <a:r>
              <a:rPr lang="en-GB" b="1" dirty="0"/>
              <a:t>you agree that no general change in law provision is necessary</a:t>
            </a:r>
            <a:r>
              <a:rPr lang="en-GB" b="1" dirty="0" smtClean="0"/>
              <a:t>?</a:t>
            </a:r>
          </a:p>
          <a:p>
            <a:r>
              <a:rPr lang="en-GB" b="1" dirty="0" smtClean="0"/>
              <a:t>Is there a need </a:t>
            </a:r>
            <a:r>
              <a:rPr lang="en-GB" b="1" dirty="0"/>
              <a:t>to revisit </a:t>
            </a:r>
            <a:r>
              <a:rPr lang="en-GB" b="1" dirty="0" smtClean="0"/>
              <a:t>the </a:t>
            </a:r>
            <a:r>
              <a:rPr lang="en-GB" b="1" dirty="0"/>
              <a:t>backstop PPA following a change to the strike price to accommodate increased balancing costs</a:t>
            </a:r>
            <a:r>
              <a:rPr lang="en-GB" b="1" dirty="0" smtClean="0"/>
              <a:t>?  </a:t>
            </a:r>
          </a:p>
          <a:p>
            <a:r>
              <a:rPr lang="en-GB" b="1" dirty="0" smtClean="0"/>
              <a:t>Or can this be addressed by changing the discount for future </a:t>
            </a:r>
            <a:r>
              <a:rPr lang="en-GB" b="1" dirty="0" err="1" smtClean="0"/>
              <a:t>bPPAs</a:t>
            </a:r>
            <a:r>
              <a:rPr lang="en-GB" b="1" dirty="0" smtClean="0"/>
              <a:t>?</a:t>
            </a:r>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10</a:t>
            </a:fld>
            <a:endParaRPr lang="en-US" dirty="0"/>
          </a:p>
        </p:txBody>
      </p:sp>
      <p:sp>
        <p:nvSpPr>
          <p:cNvPr id="5" name="Footer Placeholder 4"/>
          <p:cNvSpPr>
            <a:spLocks noGrp="1"/>
          </p:cNvSpPr>
          <p:nvPr>
            <p:ph type="ftr" sz="quarter" idx="3"/>
          </p:nvPr>
        </p:nvSpPr>
        <p:spPr/>
        <p:txBody>
          <a:bodyPr/>
          <a:lstStyle/>
          <a:p>
            <a:r>
              <a:rPr lang="en-US" smtClean="0"/>
              <a:t>Backstop PPA – Contract terms</a:t>
            </a:r>
            <a:endParaRPr lang="en-US" dirty="0"/>
          </a:p>
        </p:txBody>
      </p:sp>
    </p:spTree>
    <p:extLst>
      <p:ext uri="{BB962C8B-B14F-4D97-AF65-F5344CB8AC3E}">
        <p14:creationId xmlns:p14="http://schemas.microsoft.com/office/powerpoint/2010/main" val="1054018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smtClean="0"/>
              <a:t>Principles of the </a:t>
            </a:r>
            <a:r>
              <a:rPr lang="en-GB" dirty="0" err="1" smtClean="0"/>
              <a:t>bPPA</a:t>
            </a:r>
            <a:endParaRPr lang="en-GB" dirty="0"/>
          </a:p>
        </p:txBody>
      </p:sp>
      <p:sp>
        <p:nvSpPr>
          <p:cNvPr id="7" name="Content Placeholder 6"/>
          <p:cNvSpPr>
            <a:spLocks noGrp="1"/>
          </p:cNvSpPr>
          <p:nvPr>
            <p:ph idx="1"/>
          </p:nvPr>
        </p:nvSpPr>
        <p:spPr/>
        <p:txBody>
          <a:bodyPr/>
          <a:lstStyle/>
          <a:p>
            <a:r>
              <a:rPr lang="en-GB" dirty="0" smtClean="0"/>
              <a:t>Help ensure bankability</a:t>
            </a:r>
          </a:p>
          <a:p>
            <a:r>
              <a:rPr lang="en-GB" dirty="0" smtClean="0"/>
              <a:t>Facilitate easy comparison for competitive allocation</a:t>
            </a:r>
          </a:p>
          <a:p>
            <a:r>
              <a:rPr lang="en-GB" dirty="0" smtClean="0"/>
              <a:t>Provide an appropriate balance of risks for the Parties</a:t>
            </a:r>
          </a:p>
          <a:p>
            <a:r>
              <a:rPr lang="en-GB" dirty="0" smtClean="0"/>
              <a:t>Ensure normal operational incentives are maintained.</a:t>
            </a:r>
          </a:p>
          <a:p>
            <a:pPr lvl="1"/>
            <a:endParaRPr lang="en-GB" dirty="0" smtClean="0"/>
          </a:p>
          <a:p>
            <a:pPr lvl="1"/>
            <a:r>
              <a:rPr lang="en-GB" dirty="0" smtClean="0"/>
              <a:t>Should be as close as possible to a ‘typical’ commercial PPA</a:t>
            </a:r>
          </a:p>
          <a:p>
            <a:pPr lvl="1"/>
            <a:r>
              <a:rPr lang="en-GB" dirty="0" smtClean="0"/>
              <a:t>Have based the initial shape heavily on the emerging output of the </a:t>
            </a:r>
            <a:r>
              <a:rPr lang="en-GB" dirty="0" err="1" smtClean="0"/>
              <a:t>CfD</a:t>
            </a:r>
            <a:r>
              <a:rPr lang="en-GB" dirty="0" smtClean="0"/>
              <a:t> Market Readiness Working Group.</a:t>
            </a:r>
          </a:p>
          <a:p>
            <a:pPr lvl="1"/>
            <a:r>
              <a:rPr lang="en-GB" dirty="0" smtClean="0"/>
              <a:t>Contract terms should be standard without areas of negotiation between the Parties.</a:t>
            </a:r>
          </a:p>
          <a:p>
            <a:pPr lvl="1"/>
            <a:r>
              <a:rPr lang="en-GB" dirty="0" smtClean="0"/>
              <a:t>As far as possible, contract terms should be universal across technology types.</a:t>
            </a:r>
          </a:p>
          <a:p>
            <a:pPr lvl="1"/>
            <a:r>
              <a:rPr lang="en-GB" dirty="0" smtClean="0"/>
              <a:t>If variation is necessary to the contract over time, should (to the extent possible) leave the generator in an equivalent position.</a:t>
            </a:r>
          </a:p>
          <a:p>
            <a:endParaRPr lang="en-GB" dirty="0" smtClean="0"/>
          </a:p>
        </p:txBody>
      </p:sp>
      <p:sp>
        <p:nvSpPr>
          <p:cNvPr id="4" name="Slide Number Placeholder 3"/>
          <p:cNvSpPr>
            <a:spLocks noGrp="1"/>
          </p:cNvSpPr>
          <p:nvPr>
            <p:ph type="sldNum" sz="quarter" idx="12"/>
          </p:nvPr>
        </p:nvSpPr>
        <p:spPr/>
        <p:txBody>
          <a:bodyPr/>
          <a:lstStyle/>
          <a:p>
            <a:fld id="{E051598E-9D06-4046-8EF2-7702044C4E81}" type="slidenum">
              <a:rPr lang="en-US" smtClean="0"/>
              <a:pPr/>
              <a:t>2</a:t>
            </a:fld>
            <a:endParaRPr lang="en-US" dirty="0"/>
          </a:p>
        </p:txBody>
      </p:sp>
      <p:sp>
        <p:nvSpPr>
          <p:cNvPr id="5" name="Footer Placeholder 4"/>
          <p:cNvSpPr>
            <a:spLocks noGrp="1"/>
          </p:cNvSpPr>
          <p:nvPr>
            <p:ph type="ftr" sz="quarter" idx="3"/>
          </p:nvPr>
        </p:nvSpPr>
        <p:spPr/>
        <p:txBody>
          <a:bodyPr/>
          <a:lstStyle/>
          <a:p>
            <a:r>
              <a:rPr lang="en-US" smtClean="0"/>
              <a:t>Backstop PPA – Contract terms</a:t>
            </a:r>
            <a:endParaRPr lang="en-US" dirty="0"/>
          </a:p>
        </p:txBody>
      </p:sp>
    </p:spTree>
    <p:extLst>
      <p:ext uri="{BB962C8B-B14F-4D97-AF65-F5344CB8AC3E}">
        <p14:creationId xmlns:p14="http://schemas.microsoft.com/office/powerpoint/2010/main" val="3447941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Sale and Purchase</a:t>
            </a:r>
            <a:endParaRPr lang="en-GB" dirty="0"/>
          </a:p>
        </p:txBody>
      </p:sp>
      <p:sp>
        <p:nvSpPr>
          <p:cNvPr id="3" name="Content Placeholder 2"/>
          <p:cNvSpPr>
            <a:spLocks noGrp="1"/>
          </p:cNvSpPr>
          <p:nvPr>
            <p:ph idx="1"/>
          </p:nvPr>
        </p:nvSpPr>
        <p:spPr/>
        <p:txBody>
          <a:bodyPr/>
          <a:lstStyle/>
          <a:p>
            <a:r>
              <a:rPr lang="en-GB" dirty="0" smtClean="0"/>
              <a:t>To ensure bankability the </a:t>
            </a:r>
            <a:r>
              <a:rPr lang="en-GB" dirty="0" err="1" smtClean="0"/>
              <a:t>bPPA</a:t>
            </a:r>
            <a:r>
              <a:rPr lang="en-GB" dirty="0" smtClean="0"/>
              <a:t> will need to provide a firm power price to the generator.  </a:t>
            </a:r>
          </a:p>
          <a:p>
            <a:r>
              <a:rPr lang="en-GB" dirty="0" smtClean="0"/>
              <a:t>Therefore, if the </a:t>
            </a:r>
            <a:r>
              <a:rPr lang="en-GB" dirty="0" err="1" smtClean="0"/>
              <a:t>CfD</a:t>
            </a:r>
            <a:r>
              <a:rPr lang="en-GB" dirty="0" smtClean="0"/>
              <a:t> Market Reference Price changes to a different index the PPA will need to track the change automatically.</a:t>
            </a:r>
          </a:p>
          <a:p>
            <a:r>
              <a:rPr lang="en-GB" b="1" dirty="0" smtClean="0"/>
              <a:t>Question: do you agree that the index price for the </a:t>
            </a:r>
            <a:r>
              <a:rPr lang="en-GB" b="1" dirty="0" err="1" smtClean="0"/>
              <a:t>bPPA</a:t>
            </a:r>
            <a:r>
              <a:rPr lang="en-GB" b="1" dirty="0" smtClean="0"/>
              <a:t> should always be the </a:t>
            </a:r>
            <a:r>
              <a:rPr lang="en-GB" b="1" dirty="0" err="1" smtClean="0"/>
              <a:t>CfD</a:t>
            </a:r>
            <a:r>
              <a:rPr lang="en-GB" b="1" dirty="0" smtClean="0"/>
              <a:t> Market Reference Price?</a:t>
            </a:r>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3</a:t>
            </a:fld>
            <a:endParaRPr lang="en-US" dirty="0"/>
          </a:p>
        </p:txBody>
      </p:sp>
      <p:sp>
        <p:nvSpPr>
          <p:cNvPr id="5" name="Footer Placeholder 4"/>
          <p:cNvSpPr>
            <a:spLocks noGrp="1"/>
          </p:cNvSpPr>
          <p:nvPr>
            <p:ph type="ftr" sz="quarter" idx="3"/>
          </p:nvPr>
        </p:nvSpPr>
        <p:spPr/>
        <p:txBody>
          <a:bodyPr/>
          <a:lstStyle/>
          <a:p>
            <a:r>
              <a:rPr lang="en-US" dirty="0" smtClean="0"/>
              <a:t>Backstop PPA – Contract terms</a:t>
            </a:r>
            <a:endParaRPr lang="en-US" dirty="0"/>
          </a:p>
        </p:txBody>
      </p:sp>
    </p:spTree>
    <p:extLst>
      <p:ext uri="{BB962C8B-B14F-4D97-AF65-F5344CB8AC3E}">
        <p14:creationId xmlns:p14="http://schemas.microsoft.com/office/powerpoint/2010/main" val="2727714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Curtailment / Participation in BM (1)</a:t>
            </a:r>
            <a:endParaRPr lang="en-GB" dirty="0"/>
          </a:p>
        </p:txBody>
      </p:sp>
      <p:sp>
        <p:nvSpPr>
          <p:cNvPr id="3" name="Content Placeholder 2"/>
          <p:cNvSpPr>
            <a:spLocks noGrp="1"/>
          </p:cNvSpPr>
          <p:nvPr>
            <p:ph idx="1"/>
          </p:nvPr>
        </p:nvSpPr>
        <p:spPr/>
        <p:txBody>
          <a:bodyPr/>
          <a:lstStyle/>
          <a:p>
            <a:r>
              <a:rPr lang="en-GB" dirty="0" smtClean="0"/>
              <a:t>In the absence of  PPA (either commercial or backstop), generator faces incentives to curtail output.</a:t>
            </a:r>
          </a:p>
          <a:p>
            <a:pPr lvl="1"/>
            <a:r>
              <a:rPr lang="en-GB" dirty="0" smtClean="0"/>
              <a:t>Day-ahead – to avoid losing money in cases of negative pricing if the cost of generating falls below what they would be paid to generate (i.e. the negative strike price plus any PPA discount and short-run marginal cost of generating).</a:t>
            </a:r>
          </a:p>
          <a:p>
            <a:pPr lvl="1"/>
            <a:r>
              <a:rPr lang="en-GB" dirty="0" smtClean="0"/>
              <a:t>Intra-day – if prices fall intra-day the generator could self-curtail and purchase power at a lower price to meet its position although they would lose their </a:t>
            </a:r>
            <a:r>
              <a:rPr lang="en-GB" dirty="0" err="1" smtClean="0"/>
              <a:t>CfD</a:t>
            </a:r>
            <a:r>
              <a:rPr lang="en-GB" dirty="0" smtClean="0"/>
              <a:t> top-up payment (i.e. if prices fall below the negative of the top-up payment).</a:t>
            </a:r>
          </a:p>
          <a:p>
            <a:pPr lvl="1"/>
            <a:r>
              <a:rPr lang="en-GB" dirty="0" smtClean="0"/>
              <a:t>Balancing Mechanism – if a generator participates in the BM, it would bi</a:t>
            </a:r>
            <a:r>
              <a:rPr lang="en-GB" dirty="0" smtClean="0">
                <a:solidFill>
                  <a:srgbClr val="FF0000"/>
                </a:solidFill>
              </a:rPr>
              <a:t>d</a:t>
            </a:r>
            <a:r>
              <a:rPr lang="en-GB" dirty="0" smtClean="0"/>
              <a:t> to be curtailed at a level equal to its top-up. (at this point it would receive more to be curtailed and forgo the top-up than to generate)</a:t>
            </a:r>
          </a:p>
          <a:p>
            <a:pPr lvl="1"/>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4</a:t>
            </a:fld>
            <a:endParaRPr lang="en-US" dirty="0"/>
          </a:p>
        </p:txBody>
      </p:sp>
      <p:sp>
        <p:nvSpPr>
          <p:cNvPr id="5" name="Footer Placeholder 4"/>
          <p:cNvSpPr>
            <a:spLocks noGrp="1"/>
          </p:cNvSpPr>
          <p:nvPr>
            <p:ph type="ftr" sz="quarter" idx="3"/>
          </p:nvPr>
        </p:nvSpPr>
        <p:spPr/>
        <p:txBody>
          <a:bodyPr/>
          <a:lstStyle/>
          <a:p>
            <a:r>
              <a:rPr lang="en-US" smtClean="0"/>
              <a:t>Backstop PPA – Contract terms</a:t>
            </a:r>
            <a:endParaRPr lang="en-US" dirty="0"/>
          </a:p>
        </p:txBody>
      </p:sp>
    </p:spTree>
    <p:extLst>
      <p:ext uri="{BB962C8B-B14F-4D97-AF65-F5344CB8AC3E}">
        <p14:creationId xmlns:p14="http://schemas.microsoft.com/office/powerpoint/2010/main" val="2284616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Curtailment / Participation in BM </a:t>
            </a:r>
            <a:r>
              <a:rPr lang="en-GB" dirty="0" smtClean="0"/>
              <a:t>(2)</a:t>
            </a:r>
            <a:endParaRPr lang="en-GB" dirty="0"/>
          </a:p>
        </p:txBody>
      </p:sp>
      <p:sp>
        <p:nvSpPr>
          <p:cNvPr id="3" name="Content Placeholder 2"/>
          <p:cNvSpPr>
            <a:spLocks noGrp="1"/>
          </p:cNvSpPr>
          <p:nvPr>
            <p:ph idx="1"/>
          </p:nvPr>
        </p:nvSpPr>
        <p:spPr/>
        <p:txBody>
          <a:bodyPr>
            <a:normAutofit fontScale="92500"/>
          </a:bodyPr>
          <a:lstStyle/>
          <a:p>
            <a:r>
              <a:rPr lang="en-GB" dirty="0"/>
              <a:t>To maintain these incentives under the </a:t>
            </a:r>
            <a:r>
              <a:rPr lang="en-GB" dirty="0" err="1"/>
              <a:t>bPPA</a:t>
            </a:r>
            <a:r>
              <a:rPr lang="en-GB" dirty="0"/>
              <a:t> we propose:	</a:t>
            </a:r>
          </a:p>
          <a:p>
            <a:pPr lvl="1"/>
            <a:r>
              <a:rPr lang="en-GB" dirty="0"/>
              <a:t>Index pass through – any negative prices in the </a:t>
            </a:r>
            <a:r>
              <a:rPr lang="en-GB" dirty="0" err="1"/>
              <a:t>bPPA</a:t>
            </a:r>
            <a:r>
              <a:rPr lang="en-GB" dirty="0"/>
              <a:t> index will be passed through to the generator</a:t>
            </a:r>
          </a:p>
          <a:p>
            <a:pPr lvl="1"/>
            <a:r>
              <a:rPr lang="en-GB" dirty="0"/>
              <a:t>Pass through cap – this liability will be capped at the level below which the generator would choose to self-curtail (negative strike price plus costs)</a:t>
            </a:r>
          </a:p>
          <a:p>
            <a:pPr lvl="1"/>
            <a:r>
              <a:rPr lang="en-GB" dirty="0"/>
              <a:t>Right of </a:t>
            </a:r>
            <a:r>
              <a:rPr lang="en-GB" dirty="0" smtClean="0"/>
              <a:t>curtailment – </a:t>
            </a:r>
            <a:r>
              <a:rPr lang="en-GB" dirty="0" err="1" smtClean="0"/>
              <a:t>Offtaker</a:t>
            </a:r>
            <a:r>
              <a:rPr lang="en-GB" dirty="0" smtClean="0"/>
              <a:t> can at any time curtail generator (or instruct generator to curtail) or submit a bid in the Balancing Mechanism on the generator’s behalf.</a:t>
            </a:r>
          </a:p>
          <a:p>
            <a:pPr lvl="1"/>
            <a:r>
              <a:rPr lang="en-GB" dirty="0" smtClean="0"/>
              <a:t>Curtailment compensation – if the generator is curtailed, to </a:t>
            </a:r>
            <a:r>
              <a:rPr lang="en-GB" dirty="0" err="1" smtClean="0"/>
              <a:t>offtaker</a:t>
            </a:r>
            <a:r>
              <a:rPr lang="en-GB" dirty="0" smtClean="0"/>
              <a:t> shall pay compensation calculated as:</a:t>
            </a:r>
          </a:p>
          <a:p>
            <a:pPr lvl="2"/>
            <a:r>
              <a:rPr lang="en-GB" dirty="0" smtClean="0"/>
              <a:t>(index price) + (top-up generator would have received) – (short-run marginal costs (including </a:t>
            </a:r>
            <a:r>
              <a:rPr lang="en-GB" dirty="0" err="1" smtClean="0"/>
              <a:t>bPPA</a:t>
            </a:r>
            <a:r>
              <a:rPr lang="en-GB" dirty="0" smtClean="0"/>
              <a:t> discount))</a:t>
            </a:r>
            <a:endParaRPr lang="en-GB" dirty="0"/>
          </a:p>
          <a:p>
            <a:r>
              <a:rPr lang="en-GB" b="1" dirty="0" smtClean="0"/>
              <a:t>Questions – are these provisions likely to affect the bankability of the </a:t>
            </a:r>
            <a:r>
              <a:rPr lang="en-GB" b="1" dirty="0" err="1" smtClean="0"/>
              <a:t>bPPA</a:t>
            </a:r>
            <a:r>
              <a:rPr lang="en-GB" b="1" dirty="0" smtClean="0"/>
              <a:t>?</a:t>
            </a:r>
          </a:p>
          <a:p>
            <a:r>
              <a:rPr lang="en-GB" b="1" dirty="0" smtClean="0"/>
              <a:t>is </a:t>
            </a:r>
            <a:r>
              <a:rPr lang="en-GB" b="1" dirty="0"/>
              <a:t>it necessary to include in a </a:t>
            </a:r>
            <a:r>
              <a:rPr lang="en-GB" b="1" dirty="0" smtClean="0"/>
              <a:t>PPA? Would it be possible to negotiate separately?</a:t>
            </a:r>
            <a:endParaRPr lang="en-GB" b="1"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5</a:t>
            </a:fld>
            <a:endParaRPr lang="en-US" dirty="0"/>
          </a:p>
        </p:txBody>
      </p:sp>
      <p:sp>
        <p:nvSpPr>
          <p:cNvPr id="5" name="Footer Placeholder 4"/>
          <p:cNvSpPr>
            <a:spLocks noGrp="1"/>
          </p:cNvSpPr>
          <p:nvPr>
            <p:ph type="ftr" sz="quarter" idx="3"/>
          </p:nvPr>
        </p:nvSpPr>
        <p:spPr/>
        <p:txBody>
          <a:bodyPr/>
          <a:lstStyle/>
          <a:p>
            <a:r>
              <a:rPr lang="en-US" smtClean="0"/>
              <a:t>Backstop PPA – Contract terms</a:t>
            </a:r>
            <a:endParaRPr lang="en-US" dirty="0"/>
          </a:p>
        </p:txBody>
      </p:sp>
    </p:spTree>
    <p:extLst>
      <p:ext uri="{BB962C8B-B14F-4D97-AF65-F5344CB8AC3E}">
        <p14:creationId xmlns:p14="http://schemas.microsoft.com/office/powerpoint/2010/main" val="1347834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Forecasts &amp; Data Provision</a:t>
            </a:r>
            <a:endParaRPr lang="en-GB" dirty="0"/>
          </a:p>
        </p:txBody>
      </p:sp>
      <p:sp>
        <p:nvSpPr>
          <p:cNvPr id="3" name="Content Placeholder 2"/>
          <p:cNvSpPr>
            <a:spLocks noGrp="1"/>
          </p:cNvSpPr>
          <p:nvPr>
            <p:ph idx="1"/>
          </p:nvPr>
        </p:nvSpPr>
        <p:spPr/>
        <p:txBody>
          <a:bodyPr/>
          <a:lstStyle/>
          <a:p>
            <a:r>
              <a:rPr lang="en-GB" dirty="0" smtClean="0"/>
              <a:t>Generator will need to provide SCADA access and forecasts of availability and outages.</a:t>
            </a:r>
          </a:p>
          <a:p>
            <a:r>
              <a:rPr lang="en-GB" dirty="0" err="1" smtClean="0"/>
              <a:t>Offtaker</a:t>
            </a:r>
            <a:r>
              <a:rPr lang="en-GB" dirty="0" smtClean="0"/>
              <a:t> should have the ability to require the installation of any additional equipment to assist in forecasting – the costs of which should be met by the </a:t>
            </a:r>
            <a:r>
              <a:rPr lang="en-GB" dirty="0" err="1" smtClean="0"/>
              <a:t>offtaker</a:t>
            </a:r>
            <a:r>
              <a:rPr lang="en-GB" dirty="0" smtClean="0"/>
              <a:t>.</a:t>
            </a:r>
          </a:p>
          <a:p>
            <a:r>
              <a:rPr lang="en-GB" dirty="0" smtClean="0"/>
              <a:t>As the normal incentives to provide accurate information are weakened (because the generator is indifferent to the relationship with the offtaker), we believe there may be a need to include additional incentives:</a:t>
            </a:r>
          </a:p>
          <a:p>
            <a:pPr lvl="1"/>
            <a:r>
              <a:rPr lang="en-GB" dirty="0" smtClean="0"/>
              <a:t>Failure to provide notice of outages within the specified timeframes will result in the generator paying the </a:t>
            </a:r>
            <a:r>
              <a:rPr lang="en-GB" dirty="0" err="1" smtClean="0"/>
              <a:t>offtaker</a:t>
            </a:r>
            <a:r>
              <a:rPr lang="en-GB" dirty="0" smtClean="0"/>
              <a:t> the system sell price for the forecast generation during the period of the outage (capped at 24 hours).</a:t>
            </a:r>
          </a:p>
          <a:p>
            <a:r>
              <a:rPr lang="en-GB" b="1" dirty="0" smtClean="0"/>
              <a:t>Questions – Should there be a minimum standard for data provision?</a:t>
            </a:r>
          </a:p>
          <a:p>
            <a:r>
              <a:rPr lang="en-GB" b="1" dirty="0" smtClean="0"/>
              <a:t>Are the incentives necessary and proportionate?</a:t>
            </a:r>
            <a:endParaRPr lang="en-GB" b="1"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6</a:t>
            </a:fld>
            <a:endParaRPr lang="en-US" dirty="0"/>
          </a:p>
        </p:txBody>
      </p:sp>
      <p:sp>
        <p:nvSpPr>
          <p:cNvPr id="5" name="Footer Placeholder 4"/>
          <p:cNvSpPr>
            <a:spLocks noGrp="1"/>
          </p:cNvSpPr>
          <p:nvPr>
            <p:ph type="ftr" sz="quarter" idx="3"/>
          </p:nvPr>
        </p:nvSpPr>
        <p:spPr/>
        <p:txBody>
          <a:bodyPr/>
          <a:lstStyle/>
          <a:p>
            <a:r>
              <a:rPr lang="en-US" smtClean="0"/>
              <a:t>Backstop PPA – Contract terms</a:t>
            </a:r>
            <a:endParaRPr lang="en-US" dirty="0"/>
          </a:p>
        </p:txBody>
      </p:sp>
    </p:spTree>
    <p:extLst>
      <p:ext uri="{BB962C8B-B14F-4D97-AF65-F5344CB8AC3E}">
        <p14:creationId xmlns:p14="http://schemas.microsoft.com/office/powerpoint/2010/main" val="2753846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Credit Support &amp; Limitation of Liability</a:t>
            </a:r>
            <a:endParaRPr lang="en-GB" dirty="0"/>
          </a:p>
        </p:txBody>
      </p:sp>
      <p:sp>
        <p:nvSpPr>
          <p:cNvPr id="3" name="Content Placeholder 2"/>
          <p:cNvSpPr>
            <a:spLocks noGrp="1"/>
          </p:cNvSpPr>
          <p:nvPr>
            <p:ph idx="1"/>
          </p:nvPr>
        </p:nvSpPr>
        <p:spPr/>
        <p:txBody>
          <a:bodyPr>
            <a:normAutofit lnSpcReduction="10000"/>
          </a:bodyPr>
          <a:lstStyle/>
          <a:p>
            <a:r>
              <a:rPr lang="en-GB" dirty="0" smtClean="0"/>
              <a:t>If the </a:t>
            </a:r>
            <a:r>
              <a:rPr lang="en-GB" dirty="0" err="1" smtClean="0"/>
              <a:t>offtaker</a:t>
            </a:r>
            <a:r>
              <a:rPr lang="en-GB" dirty="0" smtClean="0"/>
              <a:t> does not have the required credit rating, it will need to provide credit support in the form of:</a:t>
            </a:r>
          </a:p>
          <a:p>
            <a:pPr lvl="1"/>
            <a:r>
              <a:rPr lang="en-GB" dirty="0" smtClean="0"/>
              <a:t>Parent company guarantee; or</a:t>
            </a:r>
          </a:p>
          <a:p>
            <a:pPr lvl="1"/>
            <a:r>
              <a:rPr lang="en-GB" dirty="0" smtClean="0"/>
              <a:t>Letter of credit.</a:t>
            </a:r>
          </a:p>
          <a:p>
            <a:r>
              <a:rPr lang="en-GB" dirty="0" smtClean="0"/>
              <a:t>The credit support must provide cover for the period until a replacement PPA can be arranged under the OLR.  To allow for changes in volume of generation and the wholesale price the credit support must cover at least twice the revenue that the generator would have received under the terms of the </a:t>
            </a:r>
            <a:r>
              <a:rPr lang="en-GB" dirty="0" err="1" smtClean="0"/>
              <a:t>bPPA</a:t>
            </a:r>
            <a:r>
              <a:rPr lang="en-GB" dirty="0" smtClean="0"/>
              <a:t> for the electricity generated in the previous equal length period.</a:t>
            </a:r>
          </a:p>
          <a:p>
            <a:r>
              <a:rPr lang="en-GB" dirty="0" smtClean="0"/>
              <a:t>The generator will not need to provide credit support.  Any losses incurred by the </a:t>
            </a:r>
            <a:r>
              <a:rPr lang="en-GB" dirty="0" err="1" smtClean="0"/>
              <a:t>offtaker</a:t>
            </a:r>
            <a:r>
              <a:rPr lang="en-GB" dirty="0" smtClean="0"/>
              <a:t> as a result of early termination will be compensated for through the </a:t>
            </a:r>
            <a:r>
              <a:rPr lang="en-GB" dirty="0" err="1" smtClean="0"/>
              <a:t>levelisation</a:t>
            </a:r>
            <a:r>
              <a:rPr lang="en-GB" dirty="0" smtClean="0"/>
              <a:t> process, proportionate to the remaining term of the contract.</a:t>
            </a:r>
          </a:p>
          <a:p>
            <a:r>
              <a:rPr lang="en-GB" b="1" dirty="0" smtClean="0"/>
              <a:t>Questions – Do you agree that the generator should not be </a:t>
            </a:r>
            <a:r>
              <a:rPr lang="en-GB" b="1" dirty="0" err="1" smtClean="0"/>
              <a:t>requiered</a:t>
            </a:r>
            <a:r>
              <a:rPr lang="en-GB" b="1" dirty="0" smtClean="0"/>
              <a:t> to provide credit support?</a:t>
            </a:r>
          </a:p>
          <a:p>
            <a:r>
              <a:rPr lang="en-GB" b="1" dirty="0" smtClean="0"/>
              <a:t>Is the limit of liability appropriate?</a:t>
            </a:r>
            <a:endParaRPr lang="en-GB" b="1"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7</a:t>
            </a:fld>
            <a:endParaRPr lang="en-US" dirty="0"/>
          </a:p>
        </p:txBody>
      </p:sp>
      <p:sp>
        <p:nvSpPr>
          <p:cNvPr id="5" name="Footer Placeholder 4"/>
          <p:cNvSpPr>
            <a:spLocks noGrp="1"/>
          </p:cNvSpPr>
          <p:nvPr>
            <p:ph type="ftr" sz="quarter" idx="3"/>
          </p:nvPr>
        </p:nvSpPr>
        <p:spPr/>
        <p:txBody>
          <a:bodyPr/>
          <a:lstStyle/>
          <a:p>
            <a:r>
              <a:rPr lang="en-US" smtClean="0"/>
              <a:t>Backstop PPA – Contract terms</a:t>
            </a:r>
            <a:endParaRPr lang="en-US" dirty="0"/>
          </a:p>
        </p:txBody>
      </p:sp>
    </p:spTree>
    <p:extLst>
      <p:ext uri="{BB962C8B-B14F-4D97-AF65-F5344CB8AC3E}">
        <p14:creationId xmlns:p14="http://schemas.microsoft.com/office/powerpoint/2010/main" val="3808020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Termination</a:t>
            </a:r>
            <a:endParaRPr lang="en-GB" dirty="0"/>
          </a:p>
        </p:txBody>
      </p:sp>
      <p:sp>
        <p:nvSpPr>
          <p:cNvPr id="3" name="Content Placeholder 2"/>
          <p:cNvSpPr>
            <a:spLocks noGrp="1"/>
          </p:cNvSpPr>
          <p:nvPr>
            <p:ph idx="1"/>
          </p:nvPr>
        </p:nvSpPr>
        <p:spPr>
          <a:xfrm>
            <a:off x="539552" y="1052736"/>
            <a:ext cx="8028000" cy="5256584"/>
          </a:xfrm>
        </p:spPr>
        <p:txBody>
          <a:bodyPr>
            <a:normAutofit fontScale="92500" lnSpcReduction="20000"/>
          </a:bodyPr>
          <a:lstStyle/>
          <a:p>
            <a:r>
              <a:rPr lang="en-GB" dirty="0" smtClean="0"/>
              <a:t>Termination would be triggered by ‘event of default’ by either party.  An </a:t>
            </a:r>
            <a:r>
              <a:rPr lang="en-GB" dirty="0"/>
              <a:t>‘event of default’ may be:</a:t>
            </a:r>
            <a:endParaRPr lang="en-GB" sz="1600" dirty="0"/>
          </a:p>
          <a:p>
            <a:pPr lvl="1"/>
            <a:r>
              <a:rPr lang="en-GB" dirty="0"/>
              <a:t>Either party:</a:t>
            </a:r>
            <a:endParaRPr lang="en-GB" sz="1600" dirty="0"/>
          </a:p>
          <a:p>
            <a:pPr lvl="2"/>
            <a:r>
              <a:rPr lang="en-GB" dirty="0"/>
              <a:t>being dissolved or becoming insolvent; or</a:t>
            </a:r>
            <a:endParaRPr lang="en-GB" sz="1400" dirty="0"/>
          </a:p>
          <a:p>
            <a:pPr lvl="2"/>
            <a:r>
              <a:rPr lang="en-GB" dirty="0"/>
              <a:t>being wound-up or liquidated.</a:t>
            </a:r>
            <a:endParaRPr lang="en-GB" sz="1400" dirty="0"/>
          </a:p>
          <a:p>
            <a:pPr lvl="1"/>
            <a:r>
              <a:rPr lang="en-GB" dirty="0"/>
              <a:t>Either party failing to pay an amount due and such failure is not remedied.</a:t>
            </a:r>
            <a:endParaRPr lang="en-GB" sz="1600" dirty="0"/>
          </a:p>
          <a:p>
            <a:pPr lvl="1"/>
            <a:r>
              <a:rPr lang="en-GB" dirty="0"/>
              <a:t>Either party failing to perform a material obligation and such failure is not remedied.</a:t>
            </a:r>
            <a:endParaRPr lang="en-GB" sz="1600" dirty="0"/>
          </a:p>
          <a:p>
            <a:pPr lvl="1"/>
            <a:r>
              <a:rPr lang="en-GB" dirty="0"/>
              <a:t>Either party repeatedly or continuously failing to perform an obligation under the agreement.</a:t>
            </a:r>
            <a:endParaRPr lang="en-GB" sz="1600" dirty="0"/>
          </a:p>
          <a:p>
            <a:pPr lvl="1"/>
            <a:r>
              <a:rPr lang="en-GB" dirty="0"/>
              <a:t>Either party being disconnected or de-energised during the commercial operations phase as a result of non-performance, and this continues for [ x ] days.</a:t>
            </a:r>
            <a:endParaRPr lang="en-GB" sz="1600" dirty="0"/>
          </a:p>
          <a:p>
            <a:pPr lvl="1"/>
            <a:r>
              <a:rPr lang="en-GB" dirty="0"/>
              <a:t>A failure for any payments due to be made under the credit support mechanism, or either party failing to ensure adequate credit support.</a:t>
            </a:r>
            <a:endParaRPr lang="en-GB" sz="1600" dirty="0"/>
          </a:p>
          <a:p>
            <a:pPr lvl="1"/>
            <a:r>
              <a:rPr lang="en-GB" dirty="0"/>
              <a:t>Either party providing false information to the other party.</a:t>
            </a:r>
            <a:endParaRPr lang="en-GB" sz="1600" dirty="0"/>
          </a:p>
          <a:p>
            <a:endParaRPr lang="en-GB" dirty="0" smtClean="0"/>
          </a:p>
          <a:p>
            <a:r>
              <a:rPr lang="en-GB" dirty="0" smtClean="0"/>
              <a:t>Generator may terminate after 6 month ‘break clause’ with 2 months notice</a:t>
            </a:r>
          </a:p>
          <a:p>
            <a:r>
              <a:rPr lang="en-GB" b="1" dirty="0" smtClean="0"/>
              <a:t>Question – Are there other circumstances in which it should be possible to terminate the contract?</a:t>
            </a:r>
          </a:p>
          <a:p>
            <a:pPr marL="0" indent="0">
              <a:buNone/>
            </a:pPr>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8</a:t>
            </a:fld>
            <a:endParaRPr lang="en-US" dirty="0"/>
          </a:p>
        </p:txBody>
      </p:sp>
      <p:sp>
        <p:nvSpPr>
          <p:cNvPr id="5" name="Footer Placeholder 4"/>
          <p:cNvSpPr>
            <a:spLocks noGrp="1"/>
          </p:cNvSpPr>
          <p:nvPr>
            <p:ph type="ftr" sz="quarter" idx="3"/>
          </p:nvPr>
        </p:nvSpPr>
        <p:spPr/>
        <p:txBody>
          <a:bodyPr/>
          <a:lstStyle/>
          <a:p>
            <a:r>
              <a:rPr lang="en-US" smtClean="0"/>
              <a:t>Backstop PPA – Contract terms</a:t>
            </a:r>
            <a:endParaRPr lang="en-US" dirty="0"/>
          </a:p>
        </p:txBody>
      </p:sp>
    </p:spTree>
    <p:extLst>
      <p:ext uri="{BB962C8B-B14F-4D97-AF65-F5344CB8AC3E}">
        <p14:creationId xmlns:p14="http://schemas.microsoft.com/office/powerpoint/2010/main" val="1582844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Consequences of Termination</a:t>
            </a:r>
            <a:endParaRPr lang="en-GB" dirty="0"/>
          </a:p>
        </p:txBody>
      </p:sp>
      <p:sp>
        <p:nvSpPr>
          <p:cNvPr id="3" name="Content Placeholder 2"/>
          <p:cNvSpPr>
            <a:spLocks noGrp="1"/>
          </p:cNvSpPr>
          <p:nvPr>
            <p:ph idx="1"/>
          </p:nvPr>
        </p:nvSpPr>
        <p:spPr/>
        <p:txBody>
          <a:bodyPr/>
          <a:lstStyle/>
          <a:p>
            <a:r>
              <a:rPr lang="en-GB" dirty="0"/>
              <a:t>After an ‘event of default’ non-defaulting party will be protected against reasonable financial detriment:</a:t>
            </a:r>
          </a:p>
          <a:p>
            <a:pPr lvl="1"/>
            <a:r>
              <a:rPr lang="en-GB" u="sng" dirty="0" smtClean="0"/>
              <a:t>If the </a:t>
            </a:r>
            <a:r>
              <a:rPr lang="en-GB" u="sng" dirty="0" err="1" smtClean="0"/>
              <a:t>Offtaker</a:t>
            </a:r>
            <a:r>
              <a:rPr lang="en-GB" u="sng" dirty="0" smtClean="0"/>
              <a:t> defaults</a:t>
            </a:r>
            <a:r>
              <a:rPr lang="en-GB" dirty="0" smtClean="0"/>
              <a:t>: </a:t>
            </a:r>
          </a:p>
          <a:p>
            <a:pPr lvl="2"/>
            <a:r>
              <a:rPr lang="en-GB" dirty="0" smtClean="0"/>
              <a:t>the </a:t>
            </a:r>
            <a:r>
              <a:rPr lang="en-GB" dirty="0"/>
              <a:t>generator will be protected against the risk that they have to spill onto the system and will receive the difference between the SSP and the </a:t>
            </a:r>
            <a:r>
              <a:rPr lang="en-GB" dirty="0" err="1"/>
              <a:t>CfD</a:t>
            </a:r>
            <a:r>
              <a:rPr lang="en-GB" dirty="0"/>
              <a:t> MRP minus OLR discount.  </a:t>
            </a:r>
            <a:endParaRPr lang="en-GB" dirty="0" smtClean="0"/>
          </a:p>
          <a:p>
            <a:pPr lvl="2"/>
            <a:r>
              <a:rPr lang="en-GB" dirty="0" smtClean="0"/>
              <a:t>In </a:t>
            </a:r>
            <a:r>
              <a:rPr lang="en-GB" dirty="0"/>
              <a:t>the case of insolvency of the </a:t>
            </a:r>
            <a:r>
              <a:rPr lang="en-GB" dirty="0" err="1"/>
              <a:t>offtaker</a:t>
            </a:r>
            <a:r>
              <a:rPr lang="en-GB" dirty="0"/>
              <a:t> this will be covered by the credit support</a:t>
            </a:r>
            <a:r>
              <a:rPr lang="en-GB" dirty="0" smtClean="0"/>
              <a:t>.  </a:t>
            </a:r>
          </a:p>
          <a:p>
            <a:pPr lvl="2"/>
            <a:r>
              <a:rPr lang="en-GB" dirty="0" smtClean="0"/>
              <a:t>The </a:t>
            </a:r>
            <a:r>
              <a:rPr lang="en-GB" dirty="0" err="1" smtClean="0"/>
              <a:t>offtaker</a:t>
            </a:r>
            <a:r>
              <a:rPr lang="en-GB" dirty="0" smtClean="0"/>
              <a:t> would be required to continue to register the meter and make FPNs to NG until a replacement </a:t>
            </a:r>
            <a:r>
              <a:rPr lang="en-GB" dirty="0" err="1" smtClean="0"/>
              <a:t>bPPA</a:t>
            </a:r>
            <a:r>
              <a:rPr lang="en-GB" dirty="0" smtClean="0"/>
              <a:t> is in place.</a:t>
            </a:r>
            <a:endParaRPr lang="en-GB" dirty="0"/>
          </a:p>
          <a:p>
            <a:pPr lvl="1"/>
            <a:r>
              <a:rPr lang="en-GB" u="sng" dirty="0" smtClean="0"/>
              <a:t>If the Generator defaults:</a:t>
            </a:r>
            <a:r>
              <a:rPr lang="en-GB" dirty="0" smtClean="0"/>
              <a:t>  The </a:t>
            </a:r>
            <a:r>
              <a:rPr lang="en-GB" dirty="0" err="1"/>
              <a:t>offtaker</a:t>
            </a:r>
            <a:r>
              <a:rPr lang="en-GB" dirty="0"/>
              <a:t> will receive compensation for a proportion of reasonable sunk costs through the </a:t>
            </a:r>
            <a:r>
              <a:rPr lang="en-GB" dirty="0" err="1"/>
              <a:t>levelisation</a:t>
            </a:r>
            <a:r>
              <a:rPr lang="en-GB" dirty="0"/>
              <a:t> system.</a:t>
            </a:r>
          </a:p>
          <a:p>
            <a:r>
              <a:rPr lang="en-GB" b="1" dirty="0"/>
              <a:t>Questions – is the compensation proportionate?</a:t>
            </a:r>
          </a:p>
          <a:p>
            <a:r>
              <a:rPr lang="en-GB" b="1" dirty="0"/>
              <a:t>Should the OLR monitor persistent minor breaches spanning more 	than one contract?</a:t>
            </a:r>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9</a:t>
            </a:fld>
            <a:endParaRPr lang="en-US" dirty="0"/>
          </a:p>
        </p:txBody>
      </p:sp>
      <p:sp>
        <p:nvSpPr>
          <p:cNvPr id="5" name="Footer Placeholder 4"/>
          <p:cNvSpPr>
            <a:spLocks noGrp="1"/>
          </p:cNvSpPr>
          <p:nvPr>
            <p:ph type="ftr" sz="quarter" idx="3"/>
          </p:nvPr>
        </p:nvSpPr>
        <p:spPr/>
        <p:txBody>
          <a:bodyPr/>
          <a:lstStyle/>
          <a:p>
            <a:r>
              <a:rPr lang="en-US" smtClean="0"/>
              <a:t>Backstop PPA – Contract terms</a:t>
            </a:r>
            <a:endParaRPr lang="en-US" dirty="0"/>
          </a:p>
        </p:txBody>
      </p:sp>
    </p:spTree>
    <p:extLst>
      <p:ext uri="{BB962C8B-B14F-4D97-AF65-F5344CB8AC3E}">
        <p14:creationId xmlns:p14="http://schemas.microsoft.com/office/powerpoint/2010/main" val="2654720132"/>
      </p:ext>
    </p:extLst>
  </p:cSld>
  <p:clrMapOvr>
    <a:masterClrMapping/>
  </p:clrMapOvr>
</p:sld>
</file>

<file path=ppt/theme/theme1.xml><?xml version="1.0" encoding="utf-8"?>
<a:theme xmlns:a="http://schemas.openxmlformats.org/drawingml/2006/main" name="Master">
  <a:themeElements>
    <a:clrScheme name="DECC">
      <a:dk1>
        <a:sysClr val="windowText" lastClr="000000"/>
      </a:dk1>
      <a:lt1>
        <a:sysClr val="window" lastClr="FFFFFF"/>
      </a:lt1>
      <a:dk2>
        <a:srgbClr val="005ABB"/>
      </a:dk2>
      <a:lt2>
        <a:srgbClr val="CCDEF1"/>
      </a:lt2>
      <a:accent1>
        <a:srgbClr val="00AEEF"/>
      </a:accent1>
      <a:accent2>
        <a:srgbClr val="83389B"/>
      </a:accent2>
      <a:accent3>
        <a:srgbClr val="AC1A2F"/>
      </a:accent3>
      <a:accent4>
        <a:srgbClr val="EF8200"/>
      </a:accent4>
      <a:accent5>
        <a:srgbClr val="9C9A00"/>
      </a:accent5>
      <a:accent6>
        <a:srgbClr val="0065A2"/>
      </a:accent6>
      <a:hlink>
        <a:srgbClr val="0065A2"/>
      </a:hlink>
      <a:folHlink>
        <a:srgbClr val="83389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A42F145830E9C4DA7DD0FA0AD8C4B35" ma:contentTypeVersion="1" ma:contentTypeDescription="Create a new document." ma:contentTypeScope="" ma:versionID="d70ea42bf5a6953fb7cdec4cf43ec2f2">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F95E60C-3021-44F5-8352-85A63BE8C5CB}">
  <ds:schemaRefs>
    <ds:schemaRef ds:uri="http://schemas.microsoft.com/sharepoint/v3/contenttype/forms"/>
  </ds:schemaRefs>
</ds:datastoreItem>
</file>

<file path=customXml/itemProps2.xml><?xml version="1.0" encoding="utf-8"?>
<ds:datastoreItem xmlns:ds="http://schemas.openxmlformats.org/officeDocument/2006/customXml" ds:itemID="{581F345C-5A0D-4539-B474-86FB14D8770D}">
  <ds:schemaRefs>
    <ds:schemaRef ds:uri="http://schemas.microsoft.com/office/2006/metadata/properties"/>
    <ds:schemaRef ds:uri="http://schemas.microsoft.com/office/2006/documentManagement/types"/>
    <ds:schemaRef ds:uri="http://purl.org/dc/terms/"/>
    <ds:schemaRef ds:uri="http://purl.org/dc/elements/1.1/"/>
    <ds:schemaRef ds:uri="http://schemas.microsoft.com/office/infopath/2007/PartnerControls"/>
    <ds:schemaRef ds:uri="http://www.w3.org/XML/1998/namespace"/>
    <ds:schemaRef ds:uri="http://schemas.microsoft.com/sharepoint/v3"/>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8E73D39A-4F4F-4AC2-BEB5-120FE34918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3189</TotalTime>
  <Words>1207</Words>
  <Application>Microsoft Office PowerPoint</Application>
  <PresentationFormat>On-screen Show (4:3)</PresentationFormat>
  <Paragraphs>93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Master</vt:lpstr>
      <vt:lpstr>Backstop PPA – contract terms</vt:lpstr>
      <vt:lpstr>Principles of the bPPA</vt:lpstr>
      <vt:lpstr>Sale and Purchase</vt:lpstr>
      <vt:lpstr>Curtailment / Participation in BM (1)</vt:lpstr>
      <vt:lpstr>Curtailment / Participation in BM (2)</vt:lpstr>
      <vt:lpstr>Forecasts &amp; Data Provision</vt:lpstr>
      <vt:lpstr>Credit Support &amp; Limitation of Liability</vt:lpstr>
      <vt:lpstr>Termination</vt:lpstr>
      <vt:lpstr>Consequences of Termination</vt:lpstr>
      <vt:lpstr>Change in Law</vt:lpstr>
    </vt:vector>
  </TitlesOfParts>
  <Company>Department of Energy &amp; Climate Change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DECC Presentation</dc:title>
  <dc:creator>Department of Energy &amp; Climate Change</dc:creator>
  <cp:lastModifiedBy>Crow Helena (Fuel Poverty &amp; Smart Meters)</cp:lastModifiedBy>
  <cp:revision>126</cp:revision>
  <cp:lastPrinted>2013-11-06T10:18:21Z</cp:lastPrinted>
  <dcterms:created xsi:type="dcterms:W3CDTF">2012-10-10T09:02:29Z</dcterms:created>
  <dcterms:modified xsi:type="dcterms:W3CDTF">2013-11-11T17:14:52Z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0x010100DA42F145830E9C4DA7DD0FA0AD8C4B35</vt:lpwstr>
  </property>
</Properties>
</file>